
<file path=[Content_Types].xml><?xml version="1.0" encoding="utf-8"?>
<Types xmlns="http://schemas.openxmlformats.org/package/2006/content-types"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6" r:id="rId2"/>
    <p:sldId id="257" r:id="rId3"/>
    <p:sldId id="259" r:id="rId4"/>
    <p:sldId id="260" r:id="rId5"/>
    <p:sldId id="262" r:id="rId6"/>
    <p:sldId id="263" r:id="rId7"/>
    <p:sldId id="261" r:id="rId8"/>
    <p:sldId id="264" r:id="rId9"/>
    <p:sldId id="265" r:id="rId10"/>
    <p:sldId id="266" r:id="rId11"/>
    <p:sldId id="267" r:id="rId12"/>
    <p:sldId id="268" r:id="rId13"/>
    <p:sldId id="269" r:id="rId14"/>
    <p:sldId id="270" r:id="rId15"/>
    <p:sldId id="271" r:id="rId16"/>
    <p:sldId id="272" r:id="rId17"/>
    <p:sldId id="273" r:id="rId18"/>
    <p:sldId id="274" r:id="rId19"/>
    <p:sldId id="275" r:id="rId20"/>
    <p:sldId id="276" r:id="rId21"/>
    <p:sldId id="277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534"/>
    <p:restoredTop sz="94694"/>
  </p:normalViewPr>
  <p:slideViewPr>
    <p:cSldViewPr snapToGrid="0">
      <p:cViewPr varScale="1">
        <p:scale>
          <a:sx n="121" d="100"/>
          <a:sy n="121" d="100"/>
        </p:scale>
        <p:origin x="392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FF25CD2-CE1A-124C-9952-EE43228094B5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1B15154-55ED-744E-90C6-4BB2F12ADEB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9606004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237088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50496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594126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9632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1B15154-55ED-744E-90C6-4BB2F12ADEB2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430325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1777DC-BB70-E75D-F32F-944621F2DA8B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681B2D7-E409-1384-59DD-FCCB44AAFAE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B72715B-95FE-89D6-BB99-4BF231D4A0C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13CAF31-A283-71C9-E6ED-EDEA200244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0E18E23-A27C-9598-ADE1-231B508E3FB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65096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E87B2B-F8C8-0813-DE4D-14D2725949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E57A29D6-0F67-0ABB-F850-C1093266F31A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876C868-BDCD-313A-5D8C-530F67BF66B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9CAF3CA-CE72-713B-83FD-03704F88B82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D3125B7-F87D-83A6-6D9B-6EF8DD5D42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54695220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363414D0-F3F3-1CD7-92D5-65B9118FBDA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C80A431-AB49-5122-2D36-25FFF805698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DAB3BB8-EF58-32F2-6C24-A9DD9DBA79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B4265EB-64C3-FEA3-267E-917B027B314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18F1CE-D8AE-59F2-D87C-F30F1F2472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22609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C4E1BEC-2B13-05A8-DB57-59BC92822B7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A89064-1E67-703A-9A46-0CEC54F4024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7169A59-4D4F-E01E-99DB-5612369F6BB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F65E772-1218-699A-502D-601E0C0D55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FA35030-1DEB-4AAF-3FF4-2E22ED712A6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75638087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2B7E82-170B-9C68-D963-D1A8E9F9BE8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C577390F-C827-2568-B854-761689BBB5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82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82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82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82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F805C30B-4E91-1F7D-0E0E-14E70DD703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01ACBBE-6C3D-A94B-D27F-CC919053C4C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A2D3EC8-8755-9E5A-7C27-E89CCBB15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821181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5197B9-5ACA-8AB8-C408-9C80400FC4B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CBE22E6-CE71-B6AD-0631-18596965E419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287472A9-F215-74FB-EF87-BAFF20D9A77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A9885F8-0486-A235-D695-DFFBA089E7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0952346-5BEF-16F9-6E3A-56127F5DC4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DD14C94-77A8-438D-EF5A-0C4CF4A914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41117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A29151-E069-E1D2-E218-5A000C03C28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338ED5D-26BA-A780-F116-1A25AF6A7FC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4C8DBB62-F7D2-2917-0461-A21C00F2709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1C5181AF-4E36-5572-F797-70AF6772953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320C4704-FE75-2AE7-E188-E066A43E4819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19B3A0B9-5CE4-E9A0-C6DB-1756D56A199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1319565E-A33F-F96B-E0A2-825F0948D4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269AE174-5383-6E7A-BEDD-5636BC9E64A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270274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6175F44-C8F7-EC07-7995-BEBA7A9752B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0026DBA-56F4-326F-0713-D2A1664803B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2DF44B7-6664-9C9C-0B12-F8932AE4E2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6BD1A69-C4B0-ECEE-0333-04C21925D7F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470784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AA57B5C-BCAB-04C0-9DBB-29B99CE79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7915DCD9-5878-00B0-48A4-84BDD3C2CB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CBCFEE46-34DF-644A-0CC9-B677B2936BA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125985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B9B1AB-779C-484B-B520-AB8031CD3C5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C498B0A-2E8D-8661-5DC2-6E391212AA4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CD32B39-89FC-1A15-11C6-552A4613370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60B2D108-74B0-37DE-D6C8-78F222EC9A3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75A374A-CBA8-BE5B-52CA-6533368A1C7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E545CA1-5ECD-630C-C441-CB3834EB3DB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7645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3F7723C-E035-D46D-9C4A-C8E6360474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9A7B3A7B-287F-4998-046A-11251FFB606B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D036830-B7F7-78E1-DBE1-6DAAB9A352D5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3DD4C2D-D8BB-722C-6497-9E5CE81EBF8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6899D3F9-672E-A6E1-1095-9E112123385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8CCFA17-B109-D95B-693C-C4932CBF5E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0895849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56557BAD-E0C7-491B-62A9-99BC64D9E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BAFE869-8ED6-AC2E-250B-68D989AF687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B48CB5A-A5C5-2AAC-FCB8-F6CEE1B7C5C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C42ED7D0-C9C9-BA46-A8DD-D7B378BD36C1}" type="datetimeFigureOut">
              <a:rPr lang="en-US" smtClean="0"/>
              <a:t>12/8/25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DF8BF0E6-998D-403E-C03E-52BFDC55569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0532E09-8009-CCF7-3809-DB714B381C8C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82000"/>
                  </a:schemeClr>
                </a:solidFill>
              </a:defRPr>
            </a:lvl1pPr>
          </a:lstStyle>
          <a:p>
            <a:fld id="{1A5A9D87-2213-BC40-A60B-1404F4A6B53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5189719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ithub.com/BIG-UVA/rivanna_slurm_git_tutorial" TargetMode="Externa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3.gi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BIG-UVA/rivanna_slurm_git_tutorial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CC6FA-C3C3-45E5-FB7E-8CE29814E1F3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HPC Analyses with </a:t>
            </a:r>
            <a:br>
              <a:rPr lang="en-US" dirty="0"/>
            </a:br>
            <a:r>
              <a:rPr lang="en-US" dirty="0"/>
              <a:t>Code Versioning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414E8AD-9CD8-3E31-ACCC-092E18475C9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How to combine Rivanna and </a:t>
            </a:r>
            <a:r>
              <a:rPr lang="en-US" dirty="0" err="1"/>
              <a:t>Github</a:t>
            </a:r>
            <a:r>
              <a:rPr lang="en-US" dirty="0"/>
              <a:t> </a:t>
            </a:r>
          </a:p>
          <a:p>
            <a:r>
              <a:rPr lang="en-US" dirty="0"/>
              <a:t>for better </a:t>
            </a:r>
            <a:r>
              <a:rPr lang="en-US" strike="sngStrike" dirty="0"/>
              <a:t>data science</a:t>
            </a:r>
            <a:r>
              <a:rPr lang="en-US" dirty="0"/>
              <a:t> neuroscience</a:t>
            </a:r>
            <a:endParaRPr lang="en-US" strike="sngStrike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16943928-9E94-24BA-5F7A-7A2FEE647F53}"/>
              </a:ext>
            </a:extLst>
          </p:cNvPr>
          <p:cNvSpPr txBox="1"/>
          <p:nvPr/>
        </p:nvSpPr>
        <p:spPr>
          <a:xfrm>
            <a:off x="777765" y="4996973"/>
            <a:ext cx="4792718" cy="147732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Mark J. Lawson, PhD</a:t>
            </a:r>
          </a:p>
          <a:p>
            <a:r>
              <a:rPr lang="en-US" dirty="0"/>
              <a:t>Senior Biostatistician</a:t>
            </a:r>
          </a:p>
          <a:p>
            <a:endParaRPr lang="en-US" dirty="0"/>
          </a:p>
          <a:p>
            <a:r>
              <a:rPr lang="en-US" dirty="0"/>
              <a:t>Department of Neuroscience</a:t>
            </a:r>
          </a:p>
          <a:p>
            <a:r>
              <a:rPr lang="en-US" dirty="0"/>
              <a:t>Center for Brain, Immunology, and Glia (BIG)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EB80892C-A6F0-0B53-EC4D-7CF92698FEA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96185" y="5270706"/>
            <a:ext cx="1849975" cy="1298347"/>
          </a:xfrm>
          <a:prstGeom prst="rect">
            <a:avLst/>
          </a:prstGeom>
        </p:spPr>
      </p:pic>
      <p:pic>
        <p:nvPicPr>
          <p:cNvPr id="6" name="Picture 5" descr="A picture containing logo&#10;&#10;Description automatically generated">
            <a:extLst>
              <a:ext uri="{FF2B5EF4-FFF2-40B4-BE49-F238E27FC236}">
                <a16:creationId xmlns:a16="http://schemas.microsoft.com/office/drawing/2014/main" id="{E004EB2C-2084-E83B-BD86-A1D883E5FCA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0246160" y="5168173"/>
            <a:ext cx="1746208" cy="143667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8394185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F59E0A6-ED26-FE8E-42D9-C5CF021276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E4B8561-BD1A-BF8A-F288-6BA6CAFD462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6098628" cy="4351338"/>
          </a:xfrm>
        </p:spPr>
        <p:txBody>
          <a:bodyPr/>
          <a:lstStyle/>
          <a:p>
            <a:r>
              <a:rPr lang="en-US" dirty="0"/>
              <a:t>In order to be able to create repositories, you need a </a:t>
            </a:r>
            <a:r>
              <a:rPr lang="en-US" dirty="0" err="1"/>
              <a:t>Github</a:t>
            </a:r>
            <a:r>
              <a:rPr lang="en-US" dirty="0"/>
              <a:t> account</a:t>
            </a:r>
          </a:p>
          <a:p>
            <a:r>
              <a:rPr lang="en-US" dirty="0"/>
              <a:t>Requires you to pick a username</a:t>
            </a:r>
          </a:p>
          <a:p>
            <a:pPr lvl="1"/>
            <a:r>
              <a:rPr lang="en-US" dirty="0"/>
              <a:t>Due to collaboration and potential future employment, make sure to pick one that is SFW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4C08ED00-72DD-85FF-EA15-8CCA5D1701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29888" y="1825625"/>
            <a:ext cx="4800515" cy="36038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370904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2AA86BF-8593-5828-E99F-774E395E847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Login and fork the tutorial </a:t>
            </a:r>
            <a:r>
              <a:rPr lang="en-US" dirty="0" err="1"/>
              <a:t>Github</a:t>
            </a:r>
            <a:r>
              <a:rPr lang="en-US" dirty="0"/>
              <a:t> repo</a:t>
            </a:r>
          </a:p>
        </p:txBody>
      </p:sp>
      <p:pic>
        <p:nvPicPr>
          <p:cNvPr id="4" name="Picture 3" descr="A screenshot of a computer&#10;&#10;AI-generated content may be incorrect.">
            <a:extLst>
              <a:ext uri="{FF2B5EF4-FFF2-40B4-BE49-F238E27FC236}">
                <a16:creationId xmlns:a16="http://schemas.microsoft.com/office/drawing/2014/main" id="{066085F8-472B-6624-E2C2-B7B58D19328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700279" y="2334559"/>
            <a:ext cx="5160268" cy="4158316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DCC43042-3CB9-E55B-AA0B-EFBB95299719}"/>
              </a:ext>
            </a:extLst>
          </p:cNvPr>
          <p:cNvSpPr/>
          <p:nvPr/>
        </p:nvSpPr>
        <p:spPr>
          <a:xfrm>
            <a:off x="5486400" y="3166134"/>
            <a:ext cx="651642" cy="26275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70AEFDA0-FBDE-71E9-79FE-A97292C5FBD0}"/>
              </a:ext>
            </a:extLst>
          </p:cNvPr>
          <p:cNvSpPr txBox="1"/>
          <p:nvPr/>
        </p:nvSpPr>
        <p:spPr>
          <a:xfrm>
            <a:off x="8089720" y="2672766"/>
            <a:ext cx="182774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Click this</a:t>
            </a:r>
          </a:p>
        </p:txBody>
      </p:sp>
      <p:cxnSp>
        <p:nvCxnSpPr>
          <p:cNvPr id="8" name="Straight Connector 7">
            <a:extLst>
              <a:ext uri="{FF2B5EF4-FFF2-40B4-BE49-F238E27FC236}">
                <a16:creationId xmlns:a16="http://schemas.microsoft.com/office/drawing/2014/main" id="{427D1400-F1E7-FE65-C154-00982BDBDD77}"/>
              </a:ext>
            </a:extLst>
          </p:cNvPr>
          <p:cNvCxnSpPr>
            <a:stCxn id="6" idx="1"/>
          </p:cNvCxnSpPr>
          <p:nvPr/>
        </p:nvCxnSpPr>
        <p:spPr>
          <a:xfrm flipH="1">
            <a:off x="6138042" y="2965154"/>
            <a:ext cx="1951678" cy="332359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9" name="TextBox 8">
            <a:extLst>
              <a:ext uri="{FF2B5EF4-FFF2-40B4-BE49-F238E27FC236}">
                <a16:creationId xmlns:a16="http://schemas.microsoft.com/office/drawing/2014/main" id="{B68C1936-EB09-2D1C-97EE-78A588237A0C}"/>
              </a:ext>
            </a:extLst>
          </p:cNvPr>
          <p:cNvSpPr txBox="1"/>
          <p:nvPr/>
        </p:nvSpPr>
        <p:spPr>
          <a:xfrm>
            <a:off x="1460987" y="1690688"/>
            <a:ext cx="563885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hlinkClick r:id="rId4"/>
              </a:rPr>
              <a:t>https://github.com/BIG-UVA/rivanna_slurm_git_tutorial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2522312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122AB7E-06B2-AACC-BFA2-1CD5A7005E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the fork in your personal space</a:t>
            </a:r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9D3DFD69-663E-FFA2-B07A-E051F42B50F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59950" y="1866354"/>
            <a:ext cx="5726850" cy="4435851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63AB4A58-10E6-EFDC-B7D6-CBBD42C43966}"/>
              </a:ext>
            </a:extLst>
          </p:cNvPr>
          <p:cNvSpPr/>
          <p:nvPr/>
        </p:nvSpPr>
        <p:spPr>
          <a:xfrm>
            <a:off x="4867834" y="3556099"/>
            <a:ext cx="1228165" cy="316654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9A922354-BB0A-9A22-6395-73B16A5B0B0C}"/>
              </a:ext>
            </a:extLst>
          </p:cNvPr>
          <p:cNvSpPr txBox="1"/>
          <p:nvPr/>
        </p:nvSpPr>
        <p:spPr>
          <a:xfrm>
            <a:off x="389965" y="3227293"/>
            <a:ext cx="220531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Can change the name of the repository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ABEC9DA8-2739-1F34-C9B7-0037064EC1F8}"/>
              </a:ext>
            </a:extLst>
          </p:cNvPr>
          <p:cNvSpPr/>
          <p:nvPr/>
        </p:nvSpPr>
        <p:spPr>
          <a:xfrm>
            <a:off x="6817659" y="5093546"/>
            <a:ext cx="847165" cy="365960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5F31AE74-7B02-E8ED-B705-9DEE4E1891F2}"/>
              </a:ext>
            </a:extLst>
          </p:cNvPr>
          <p:cNvSpPr txBox="1"/>
          <p:nvPr/>
        </p:nvSpPr>
        <p:spPr>
          <a:xfrm>
            <a:off x="9318813" y="4894728"/>
            <a:ext cx="203498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Click here to create the fork</a:t>
            </a:r>
          </a:p>
        </p:txBody>
      </p:sp>
      <p:cxnSp>
        <p:nvCxnSpPr>
          <p:cNvPr id="10" name="Straight Connector 9">
            <a:extLst>
              <a:ext uri="{FF2B5EF4-FFF2-40B4-BE49-F238E27FC236}">
                <a16:creationId xmlns:a16="http://schemas.microsoft.com/office/drawing/2014/main" id="{01E79F9D-E861-3418-2D92-C06CF4C63AD5}"/>
              </a:ext>
            </a:extLst>
          </p:cNvPr>
          <p:cNvCxnSpPr>
            <a:cxnSpLocks/>
          </p:cNvCxnSpPr>
          <p:nvPr/>
        </p:nvCxnSpPr>
        <p:spPr>
          <a:xfrm flipH="1">
            <a:off x="1896035" y="3751729"/>
            <a:ext cx="297179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B898C84A-9A8E-DBBF-A385-7F31EA285FD0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7664824" y="5217894"/>
            <a:ext cx="1653989" cy="0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59168949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4A9288B-25D4-7377-BF60-39A7B52288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 forked version now exists in your personal repos</a:t>
            </a:r>
          </a:p>
        </p:txBody>
      </p:sp>
      <p:pic>
        <p:nvPicPr>
          <p:cNvPr id="8" name="Picture 7" descr="A screenshot of a computer&#10;&#10;AI-generated content may be incorrect.">
            <a:extLst>
              <a:ext uri="{FF2B5EF4-FFF2-40B4-BE49-F238E27FC236}">
                <a16:creationId xmlns:a16="http://schemas.microsoft.com/office/drawing/2014/main" id="{B79C85F2-866B-1A86-D337-FA042A15ABF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69799" y="2267663"/>
            <a:ext cx="5168968" cy="3985419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FB35A07C-F5C2-67D6-6E5F-FCD546CFAD2A}"/>
              </a:ext>
            </a:extLst>
          </p:cNvPr>
          <p:cNvSpPr/>
          <p:nvPr/>
        </p:nvSpPr>
        <p:spPr>
          <a:xfrm>
            <a:off x="4669799" y="3020070"/>
            <a:ext cx="1499773" cy="408929"/>
          </a:xfrm>
          <a:prstGeom prst="rect">
            <a:avLst/>
          </a:prstGeom>
          <a:noFill/>
          <a:ln w="25400"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B941BE2E-79E8-E036-8BA5-7FCD7A9926EA}"/>
              </a:ext>
            </a:extLst>
          </p:cNvPr>
          <p:cNvSpPr txBox="1"/>
          <p:nvPr/>
        </p:nvSpPr>
        <p:spPr>
          <a:xfrm>
            <a:off x="838199" y="2837792"/>
            <a:ext cx="3166241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Shows the current owner as well as providing a link to the original repo </a:t>
            </a:r>
          </a:p>
        </p:txBody>
      </p:sp>
      <p:cxnSp>
        <p:nvCxnSpPr>
          <p:cNvPr id="12" name="Straight Connector 11">
            <a:extLst>
              <a:ext uri="{FF2B5EF4-FFF2-40B4-BE49-F238E27FC236}">
                <a16:creationId xmlns:a16="http://schemas.microsoft.com/office/drawing/2014/main" id="{E41A0851-4BC9-4649-DC39-C6227AA0D0F3}"/>
              </a:ext>
            </a:extLst>
          </p:cNvPr>
          <p:cNvCxnSpPr>
            <a:cxnSpLocks/>
            <a:stCxn id="9" idx="1"/>
          </p:cNvCxnSpPr>
          <p:nvPr/>
        </p:nvCxnSpPr>
        <p:spPr>
          <a:xfrm flipH="1">
            <a:off x="3857297" y="3224535"/>
            <a:ext cx="812502" cy="107244"/>
          </a:xfrm>
          <a:prstGeom prst="line">
            <a:avLst/>
          </a:prstGeom>
          <a:ln w="25400">
            <a:solidFill>
              <a:srgbClr val="FF0000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E7FADB91-6EC8-CD3F-157D-5CB6970703BE}"/>
              </a:ext>
            </a:extLst>
          </p:cNvPr>
          <p:cNvSpPr txBox="1"/>
          <p:nvPr/>
        </p:nvSpPr>
        <p:spPr>
          <a:xfrm>
            <a:off x="1692166" y="5013434"/>
            <a:ext cx="2669627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Otherwise looks the same as the original repo</a:t>
            </a:r>
          </a:p>
        </p:txBody>
      </p:sp>
    </p:spTree>
    <p:extLst>
      <p:ext uri="{BB962C8B-B14F-4D97-AF65-F5344CB8AC3E}">
        <p14:creationId xmlns:p14="http://schemas.microsoft.com/office/powerpoint/2010/main" val="276416408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21E65E-A267-724D-AD8F-DA0E6CA95A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Creating an SSH key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231D6F5-BFA0-4CE8-D2E4-93268F6D50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/>
              <a:t>While you can clone any public </a:t>
            </a:r>
            <a:r>
              <a:rPr lang="en-US" dirty="0" err="1"/>
              <a:t>Github</a:t>
            </a:r>
            <a:r>
              <a:rPr lang="en-US" dirty="0"/>
              <a:t> repo, in order for you to create new commits to the repo, you need to be authenticated</a:t>
            </a:r>
          </a:p>
          <a:p>
            <a:r>
              <a:rPr lang="en-US" dirty="0"/>
              <a:t>There are many ways to do this, but the easiest is to use </a:t>
            </a:r>
            <a:r>
              <a:rPr lang="en-US" b="1" dirty="0"/>
              <a:t>SSH-Keys</a:t>
            </a:r>
          </a:p>
          <a:p>
            <a:r>
              <a:rPr lang="en-US" dirty="0"/>
              <a:t>Open a terminal and create a key using this command</a:t>
            </a:r>
          </a:p>
          <a:p>
            <a:pPr marL="0" indent="0">
              <a:buNone/>
            </a:pPr>
            <a:r>
              <a:rPr lang="en-US" sz="2000" dirty="0">
                <a:latin typeface="Courier New" panose="02070309020205020404" pitchFamily="49" charset="0"/>
                <a:cs typeface="Courier New" panose="02070309020205020404" pitchFamily="49" charset="0"/>
              </a:rPr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ssh-keygen -t ed25519 -C "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your_email@example.com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</a:p>
          <a:p>
            <a:pPr lvl="1"/>
            <a:r>
              <a:rPr lang="en-US" dirty="0"/>
              <a:t>Feel free to skip creating a password, otherwise you will need to use it for every commit</a:t>
            </a:r>
          </a:p>
          <a:p>
            <a:r>
              <a:rPr lang="en-US" dirty="0"/>
              <a:t>Then copy the key to the clipboard</a:t>
            </a:r>
          </a:p>
          <a:p>
            <a:pPr marL="0" indent="0">
              <a:buNone/>
            </a:pPr>
            <a:r>
              <a:rPr lang="en-US" dirty="0"/>
              <a:t>	</a:t>
            </a:r>
            <a:r>
              <a:rPr lang="en-US" sz="2000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cat ~/.ssh/id_ed25519.pub | </a:t>
            </a:r>
            <a:r>
              <a:rPr lang="en-US" sz="2000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pbcopy</a:t>
            </a:r>
            <a:br>
              <a:rPr lang="en-US" dirty="0"/>
            </a:br>
            <a:endParaRPr lang="en-US" dirty="0"/>
          </a:p>
          <a:p>
            <a:pPr marL="0" indent="0">
              <a:buNone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5053208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CC9026-020C-58C5-A115-04A25FF5F9A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6821AFB-C997-414A-FE93-DDAA3C642A5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47005" y="1477122"/>
            <a:ext cx="6097990" cy="50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59658498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A5E91A0-45EA-46E6-75C9-4A725A9E8B1C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3DB8F0-F352-2DC5-9A92-8FC7D9AC746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530CD1C2-393E-1682-84C2-61157D2F05B3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77122"/>
            <a:ext cx="6090557" cy="50157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78425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F80BF7E-BBAC-D9E0-9DDE-FEAA09BA8D3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2B48362-D17C-D9CE-6664-25083B46B68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Adding the SSH key to </a:t>
            </a:r>
            <a:r>
              <a:rPr lang="en-US" dirty="0" err="1"/>
              <a:t>Github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3C5F9027-ED34-D3C1-D340-49AB820B5F2F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87767"/>
            <a:ext cx="6090557" cy="499446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1484210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159F43F-9874-860D-23E5-A043BA5776E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A06F765A-DCB1-A271-12DF-26DD845E4B7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879843" y="1690688"/>
            <a:ext cx="6432313" cy="43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1395862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99B377F5-8163-3E58-DE17-DF6299709D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28885F8-5B4C-5C18-171E-1429D3C90D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Clone the repo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BC504C78-685F-5D83-1320-52F948B2A6C4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3050721" y="1494822"/>
            <a:ext cx="6090557" cy="498035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2638863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B3C7177-1653-B62F-AA46-E0D03C28CC7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Goals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1A5B18E-6D68-8795-F2D2-27B164E6D8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Understand the why and how of using a code versioning system like </a:t>
            </a:r>
            <a:r>
              <a:rPr lang="en-US" b="1" dirty="0"/>
              <a:t>git / </a:t>
            </a:r>
            <a:r>
              <a:rPr lang="en-US" b="1" dirty="0" err="1"/>
              <a:t>Github</a:t>
            </a:r>
            <a:endParaRPr lang="en-US" b="1" dirty="0"/>
          </a:p>
          <a:p>
            <a:endParaRPr lang="en-US" dirty="0"/>
          </a:p>
          <a:p>
            <a:r>
              <a:rPr lang="en-US" dirty="0"/>
              <a:t>Know how to get started with your project on UVA’s high performance cluster Rivanna using a </a:t>
            </a:r>
            <a:r>
              <a:rPr lang="en-US" b="1" dirty="0"/>
              <a:t>Unix</a:t>
            </a:r>
            <a:r>
              <a:rPr lang="en-US" dirty="0"/>
              <a:t> terminal</a:t>
            </a:r>
          </a:p>
          <a:p>
            <a:endParaRPr lang="en-US" dirty="0"/>
          </a:p>
          <a:p>
            <a:r>
              <a:rPr lang="en-US" dirty="0"/>
              <a:t>How to submit a job that requires high performance to Rivanna using </a:t>
            </a:r>
            <a:r>
              <a:rPr lang="en-US" b="1" dirty="0" err="1"/>
              <a:t>slurm</a:t>
            </a:r>
            <a:endParaRPr lang="en-US" b="1" dirty="0"/>
          </a:p>
        </p:txBody>
      </p:sp>
    </p:spTree>
    <p:extLst>
      <p:ext uri="{BB962C8B-B14F-4D97-AF65-F5344CB8AC3E}">
        <p14:creationId xmlns:p14="http://schemas.microsoft.com/office/powerpoint/2010/main" val="271052233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1F9234CA-F077-95E6-DE86-1EAC982B6704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24E1C5-E4C2-A5BC-87B8-62FF85016EA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0101650C-9C95-C83E-E6C2-77391956A0AC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7010" y="1690688"/>
            <a:ext cx="6417978" cy="4308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04526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AB62197D-6B42-1EEE-28EC-7FC1A065F017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3DD6FE9-5A3A-226C-046F-7F9EE457401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Create a new project in </a:t>
            </a:r>
            <a:r>
              <a:rPr lang="en-US" dirty="0" err="1"/>
              <a:t>Rstudio</a:t>
            </a:r>
            <a:endParaRPr lang="en-US" dirty="0"/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730FECD5-5294-4E65-B39A-90D5A059349A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2887010" y="1691363"/>
            <a:ext cx="6417978" cy="43073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0994936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3324B837-6E5E-5D2F-CB73-048EDD9890FE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4BB666-3FB4-2469-F149-AD41D4169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Three main technologies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D4F51DF-EFDF-B3C3-8674-2732AD09710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174124" y="1825625"/>
            <a:ext cx="8179676" cy="4351338"/>
          </a:xfrm>
        </p:spPr>
        <p:txBody>
          <a:bodyPr/>
          <a:lstStyle/>
          <a:p>
            <a:r>
              <a:rPr lang="en-US" b="1" dirty="0"/>
              <a:t>git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/>
              <a:t>Unix</a:t>
            </a:r>
          </a:p>
          <a:p>
            <a:endParaRPr lang="en-US" dirty="0"/>
          </a:p>
          <a:p>
            <a:endParaRPr lang="en-US" dirty="0"/>
          </a:p>
          <a:p>
            <a:r>
              <a:rPr lang="en-US" b="1" dirty="0" err="1"/>
              <a:t>slurm</a:t>
            </a:r>
            <a:endParaRPr lang="en-US" b="1" dirty="0"/>
          </a:p>
        </p:txBody>
      </p:sp>
      <p:pic>
        <p:nvPicPr>
          <p:cNvPr id="5" name="Picture 4" descr="Cartoon a cartoon of a person in front of a door&#10;&#10;AI-generated content may be incorrect.">
            <a:extLst>
              <a:ext uri="{FF2B5EF4-FFF2-40B4-BE49-F238E27FC236}">
                <a16:creationId xmlns:a16="http://schemas.microsoft.com/office/drawing/2014/main" id="{37020508-E4A8-22AF-39CC-7939898E0C7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954548" y="1375378"/>
            <a:ext cx="1718003" cy="1718003"/>
          </a:xfrm>
          <a:prstGeom prst="rect">
            <a:avLst/>
          </a:prstGeom>
        </p:spPr>
      </p:pic>
      <p:pic>
        <p:nvPicPr>
          <p:cNvPr id="7" name="Picture 6" descr="A cartoon character on a surfboard&#10;&#10;AI-generated content may be incorrect.">
            <a:extLst>
              <a:ext uri="{FF2B5EF4-FFF2-40B4-BE49-F238E27FC236}">
                <a16:creationId xmlns:a16="http://schemas.microsoft.com/office/drawing/2014/main" id="{1F26C7D0-C605-4A5F-72E9-B537545640F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04157" y="4317206"/>
            <a:ext cx="2906764" cy="2175669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BF6536CB-BADF-724C-3806-BADE4EEDA4FD}"/>
              </a:ext>
            </a:extLst>
          </p:cNvPr>
          <p:cNvSpPr txBox="1"/>
          <p:nvPr/>
        </p:nvSpPr>
        <p:spPr>
          <a:xfrm>
            <a:off x="6379780" y="3429000"/>
            <a:ext cx="32161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One eunuch, multiple </a:t>
            </a:r>
            <a:r>
              <a:rPr lang="en-US" dirty="0" err="1"/>
              <a:t>unix</a:t>
            </a:r>
            <a:r>
              <a:rPr lang="en-US" dirty="0"/>
              <a:t> …?</a:t>
            </a:r>
          </a:p>
        </p:txBody>
      </p:sp>
    </p:spTree>
    <p:extLst>
      <p:ext uri="{BB962C8B-B14F-4D97-AF65-F5344CB8AC3E}">
        <p14:creationId xmlns:p14="http://schemas.microsoft.com/office/powerpoint/2010/main" val="53451444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9DBF22-1811-2282-17AA-6DB6B3E80DA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4000" b="1" dirty="0"/>
              <a:t>git</a:t>
            </a:r>
            <a:r>
              <a:rPr lang="en-US" sz="4000" dirty="0"/>
              <a:t> is a way to store and version control your code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D6790DBB-E25E-E779-0A22-D6F1F28E7AD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r>
              <a:rPr lang="en-US" dirty="0"/>
              <a:t>“A system that tracks every change to your files over time, like an unlimited </a:t>
            </a:r>
            <a:r>
              <a:rPr lang="en-US" b="1" dirty="0"/>
              <a:t>undo</a:t>
            </a:r>
            <a:r>
              <a:rPr lang="en-US" dirty="0"/>
              <a:t> button with a complete history”</a:t>
            </a:r>
          </a:p>
          <a:p>
            <a:r>
              <a:rPr lang="en-US" dirty="0"/>
              <a:t>Provides an interface for </a:t>
            </a:r>
            <a:r>
              <a:rPr lang="en-US" b="1" dirty="0"/>
              <a:t>who</a:t>
            </a:r>
            <a:r>
              <a:rPr lang="en-US" dirty="0"/>
              <a:t> made the changes and </a:t>
            </a:r>
            <a:r>
              <a:rPr lang="en-US" b="1" dirty="0"/>
              <a:t>why</a:t>
            </a:r>
            <a:r>
              <a:rPr lang="en-US" dirty="0"/>
              <a:t> they were made</a:t>
            </a:r>
          </a:p>
          <a:p>
            <a:pPr lvl="1"/>
            <a:r>
              <a:rPr lang="en-US" dirty="0"/>
              <a:t>Allows for easy collaboration between a team of researchers</a:t>
            </a:r>
          </a:p>
          <a:p>
            <a:r>
              <a:rPr lang="en-US" dirty="0"/>
              <a:t>Can roll back to a </a:t>
            </a:r>
            <a:r>
              <a:rPr lang="en-US" b="1" dirty="0"/>
              <a:t>previous version</a:t>
            </a:r>
            <a:r>
              <a:rPr lang="en-US" dirty="0"/>
              <a:t> as they are all preserved</a:t>
            </a:r>
          </a:p>
          <a:p>
            <a:pPr lvl="1"/>
            <a:r>
              <a:rPr lang="en-US" dirty="0"/>
              <a:t>Can ensure </a:t>
            </a:r>
            <a:r>
              <a:rPr lang="en-US" b="1" dirty="0"/>
              <a:t>reproducibility</a:t>
            </a:r>
            <a:r>
              <a:rPr lang="en-US" dirty="0"/>
              <a:t> of an analysis</a:t>
            </a:r>
          </a:p>
          <a:p>
            <a:r>
              <a:rPr lang="en-US" dirty="0"/>
              <a:t>A </a:t>
            </a:r>
            <a:r>
              <a:rPr lang="en-US" b="1" dirty="0"/>
              <a:t>central repository</a:t>
            </a:r>
            <a:r>
              <a:rPr lang="en-US" dirty="0"/>
              <a:t> (</a:t>
            </a:r>
            <a:r>
              <a:rPr lang="en-US" dirty="0" err="1"/>
              <a:t>Github</a:t>
            </a:r>
            <a:r>
              <a:rPr lang="en-US" dirty="0"/>
              <a:t>, Gitlab) that can be shared amongst team members and external collaborators</a:t>
            </a:r>
          </a:p>
          <a:p>
            <a:pPr lvl="1"/>
            <a:r>
              <a:rPr lang="en-US" dirty="0"/>
              <a:t>Even for just an individual to share between different computers …</a:t>
            </a:r>
          </a:p>
          <a:p>
            <a:r>
              <a:rPr lang="en-US" b="1" dirty="0"/>
              <a:t>git</a:t>
            </a:r>
            <a:r>
              <a:rPr lang="en-US" dirty="0"/>
              <a:t> is meant for </a:t>
            </a:r>
            <a:r>
              <a:rPr lang="en-US" b="1" dirty="0"/>
              <a:t>code </a:t>
            </a:r>
            <a:r>
              <a:rPr lang="en-US" dirty="0"/>
              <a:t>and </a:t>
            </a:r>
            <a:r>
              <a:rPr lang="en-US" b="1" u="sng" dirty="0">
                <a:solidFill>
                  <a:srgbClr val="FF0000"/>
                </a:solidFill>
              </a:rPr>
              <a:t>NOT</a:t>
            </a:r>
            <a:r>
              <a:rPr lang="en-US" dirty="0"/>
              <a:t> </a:t>
            </a:r>
            <a:r>
              <a:rPr lang="en-US" b="1" dirty="0"/>
              <a:t>data</a:t>
            </a:r>
          </a:p>
        </p:txBody>
      </p:sp>
    </p:spTree>
    <p:extLst>
      <p:ext uri="{BB962C8B-B14F-4D97-AF65-F5344CB8AC3E}">
        <p14:creationId xmlns:p14="http://schemas.microsoft.com/office/powerpoint/2010/main" val="419267938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0BE8590-7279-F17B-8C35-98E95B097F6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Commonly used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BD935BF-4CA3-81B6-794B-6B2D12B68D3C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2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</a:t>
            </a:r>
            <a:r>
              <a:rPr lang="en-US" dirty="0" err="1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init</a:t>
            </a:r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/clone</a:t>
            </a:r>
          </a:p>
          <a:p>
            <a:pPr lvl="1"/>
            <a:r>
              <a:rPr lang="en-US" dirty="0"/>
              <a:t>Create a new git repository (</a:t>
            </a:r>
            <a:r>
              <a:rPr lang="en-US" dirty="0" err="1"/>
              <a:t>init</a:t>
            </a:r>
            <a:r>
              <a:rPr lang="en-US" dirty="0"/>
              <a:t>) or download a repository (clone)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add</a:t>
            </a:r>
          </a:p>
          <a:p>
            <a:pPr lvl="1"/>
            <a:r>
              <a:rPr lang="en-US" dirty="0"/>
              <a:t>Add a new file to be tracked by git version control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commit</a:t>
            </a:r>
          </a:p>
          <a:p>
            <a:pPr lvl="1"/>
            <a:r>
              <a:rPr lang="en-US" dirty="0"/>
              <a:t>Save changes to the file and a comment about the change to the repository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push</a:t>
            </a:r>
          </a:p>
          <a:p>
            <a:pPr lvl="1"/>
            <a:r>
              <a:rPr lang="en-US" dirty="0"/>
              <a:t>Save all commits to the repository to an external location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pull</a:t>
            </a:r>
          </a:p>
          <a:p>
            <a:pPr lvl="1"/>
            <a:r>
              <a:rPr lang="en-US" dirty="0"/>
              <a:t>Download all changes to the repository to your local version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fork</a:t>
            </a:r>
          </a:p>
          <a:p>
            <a:pPr lvl="1"/>
            <a:r>
              <a:rPr lang="en-US" dirty="0"/>
              <a:t>Create a copy of a different repository to make your own modifications</a:t>
            </a:r>
          </a:p>
        </p:txBody>
      </p:sp>
      <p:pic>
        <p:nvPicPr>
          <p:cNvPr id="5" name="Picture 4" descr="A red and black logo&#10;&#10;AI-generated content may be incorrect.">
            <a:extLst>
              <a:ext uri="{FF2B5EF4-FFF2-40B4-BE49-F238E27FC236}">
                <a16:creationId xmlns:a16="http://schemas.microsoft.com/office/drawing/2014/main" id="{F0FB9CCE-38A4-295D-19FA-88044EC7322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752105" y="1376035"/>
            <a:ext cx="2032000" cy="2032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609431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5233410-D60C-B8D4-0B8E-65579FAAFAB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More advanced git commands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E30EE95A-FB82-7DE4-0004-4B742DEFA33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730766" cy="4351338"/>
          </a:xfrm>
        </p:spPr>
        <p:txBody>
          <a:bodyPr>
            <a:normAutofit fontScale="92500" lnSpcReduction="10000"/>
          </a:bodyPr>
          <a:lstStyle/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branch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Create a branch in the code, so crazy new ideas can be experimented with</a:t>
            </a:r>
          </a:p>
          <a:p>
            <a:pPr lvl="1"/>
            <a:r>
              <a:rPr lang="en-US" dirty="0"/>
              <a:t>Main branch of the code is unaffected, just in case those crazy new ideas end up breaking things</a:t>
            </a:r>
          </a:p>
          <a:p>
            <a:r>
              <a:rPr lang="en-US" dirty="0">
                <a:highlight>
                  <a:srgbClr val="C0C0C0"/>
                </a:highlight>
                <a:latin typeface="Courier New" panose="02070309020205020404" pitchFamily="49" charset="0"/>
                <a:cs typeface="Courier New" panose="02070309020205020404" pitchFamily="49" charset="0"/>
              </a:rPr>
              <a:t>git merge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Hey, looks like that crazy new idea does work! Let’s merge it back in with the main branch</a:t>
            </a:r>
          </a:p>
          <a:p>
            <a:pPr lvl="1"/>
            <a:r>
              <a:rPr lang="en-US" dirty="0">
                <a:cs typeface="Courier New" panose="02070309020205020404" pitchFamily="49" charset="0"/>
              </a:rPr>
              <a:t>git automates merging in the changes (and typically does a good job) but might require hand-holding if changes are complex</a:t>
            </a:r>
          </a:p>
        </p:txBody>
      </p:sp>
      <p:pic>
        <p:nvPicPr>
          <p:cNvPr id="5" name="Picture 4" descr="A diagram of a branch&#10;&#10;AI-generated content may be incorrect.">
            <a:extLst>
              <a:ext uri="{FF2B5EF4-FFF2-40B4-BE49-F238E27FC236}">
                <a16:creationId xmlns:a16="http://schemas.microsoft.com/office/drawing/2014/main" id="{B8B602AD-EA4A-2398-B442-76B0BC92FA3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662787" y="1910888"/>
            <a:ext cx="5069542" cy="36071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777414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940EBD8-C6D3-3846-7C36-F30CB4DD933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Github</a:t>
            </a:r>
            <a:r>
              <a:rPr lang="en-US" dirty="0"/>
              <a:t> is online storage to store and share code using git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66E4948-08FD-DAB6-2E1D-FE47F8F76C63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257800" cy="4351338"/>
          </a:xfrm>
        </p:spPr>
        <p:txBody>
          <a:bodyPr/>
          <a:lstStyle/>
          <a:p>
            <a:r>
              <a:rPr lang="en-US" dirty="0"/>
              <a:t>An online storage space that serves as the hub for your code</a:t>
            </a:r>
          </a:p>
          <a:p>
            <a:r>
              <a:rPr lang="en-US" dirty="0"/>
              <a:t>Free to join, free to store code</a:t>
            </a:r>
          </a:p>
          <a:p>
            <a:pPr lvl="1"/>
            <a:r>
              <a:rPr lang="en-US" dirty="0"/>
              <a:t>Especially if you are publicly sharing your code</a:t>
            </a:r>
          </a:p>
          <a:p>
            <a:pPr lvl="1"/>
            <a:r>
              <a:rPr lang="en-US" dirty="0"/>
              <a:t>Private code has restrictions and might require payment</a:t>
            </a:r>
          </a:p>
          <a:p>
            <a:r>
              <a:rPr lang="en-US" dirty="0"/>
              <a:t>User controls who can make changes to code</a:t>
            </a:r>
          </a:p>
          <a:p>
            <a:pPr lvl="1"/>
            <a:endParaRPr lang="en-US" dirty="0"/>
          </a:p>
        </p:txBody>
      </p:sp>
      <p:pic>
        <p:nvPicPr>
          <p:cNvPr id="5" name="Picture 4" descr="A screenshot of a computer&#10;&#10;AI-generated content may be incorrect.">
            <a:extLst>
              <a:ext uri="{FF2B5EF4-FFF2-40B4-BE49-F238E27FC236}">
                <a16:creationId xmlns:a16="http://schemas.microsoft.com/office/drawing/2014/main" id="{EEED7496-D92B-D151-C0E0-479CBABCDB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442607" y="1922136"/>
            <a:ext cx="5160268" cy="41583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4078712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6592D96-7C55-DE93-C500-AC2D0132F78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git / </a:t>
            </a:r>
            <a:r>
              <a:rPr lang="en-US" dirty="0" err="1"/>
              <a:t>Github</a:t>
            </a:r>
            <a:r>
              <a:rPr lang="en-US" dirty="0"/>
              <a:t> integrates well with RStudio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FA0688-98E8-2909-40E3-77738C7912E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5100148" cy="4351338"/>
          </a:xfrm>
        </p:spPr>
        <p:txBody>
          <a:bodyPr/>
          <a:lstStyle/>
          <a:p>
            <a:r>
              <a:rPr lang="en-US" dirty="0"/>
              <a:t>Initializing a project with git in </a:t>
            </a:r>
            <a:r>
              <a:rPr lang="en-US" dirty="0" err="1"/>
              <a:t>Rstudio</a:t>
            </a:r>
            <a:r>
              <a:rPr lang="en-US" dirty="0"/>
              <a:t> creates the git control panel</a:t>
            </a:r>
          </a:p>
          <a:p>
            <a:endParaRPr lang="en-US" dirty="0"/>
          </a:p>
          <a:p>
            <a:r>
              <a:rPr lang="en-US" dirty="0"/>
              <a:t>This panel gives you controls for all commonly used git commands</a:t>
            </a:r>
          </a:p>
          <a:p>
            <a:pPr lvl="1"/>
            <a:r>
              <a:rPr lang="en-US" dirty="0"/>
              <a:t>Visual overview of files and untracked changes</a:t>
            </a:r>
          </a:p>
          <a:p>
            <a:pPr lvl="1"/>
            <a:r>
              <a:rPr lang="en-US" dirty="0"/>
              <a:t>No command line needed!</a:t>
            </a:r>
          </a:p>
        </p:txBody>
      </p:sp>
      <p:pic>
        <p:nvPicPr>
          <p:cNvPr id="9" name="Picture 8" descr="A screenshot of a computer&#10;&#10;AI-generated content may be incorrect.">
            <a:extLst>
              <a:ext uri="{FF2B5EF4-FFF2-40B4-BE49-F238E27FC236}">
                <a16:creationId xmlns:a16="http://schemas.microsoft.com/office/drawing/2014/main" id="{342C3CF8-9216-9ED0-A3B0-F8579893F18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53654" y="1825625"/>
            <a:ext cx="5560316" cy="41162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6529767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72261EF-1183-C54B-8E79-C9CDF723510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Tutorial Part 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4153D27-75CF-5DE1-2134-E83A03278CF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If you don’t have a </a:t>
            </a:r>
            <a:r>
              <a:rPr lang="en-US" dirty="0" err="1"/>
              <a:t>Github</a:t>
            </a:r>
            <a:r>
              <a:rPr lang="en-US" dirty="0"/>
              <a:t> account, create one</a:t>
            </a:r>
          </a:p>
          <a:p>
            <a:r>
              <a:rPr lang="en-US" dirty="0"/>
              <a:t>Go to the </a:t>
            </a:r>
            <a:r>
              <a:rPr lang="en-US" dirty="0" err="1"/>
              <a:t>Github</a:t>
            </a:r>
            <a:r>
              <a:rPr lang="en-US" dirty="0"/>
              <a:t> repository </a:t>
            </a:r>
            <a:r>
              <a:rPr lang="en-US" dirty="0">
                <a:hlinkClick r:id="rId2"/>
              </a:rPr>
              <a:t>https://github.com/BIG-UVA/rivanna_slurm_git_tutorial</a:t>
            </a:r>
            <a:endParaRPr lang="en-US" dirty="0"/>
          </a:p>
          <a:p>
            <a:r>
              <a:rPr lang="en-US" dirty="0"/>
              <a:t>Fork the repository into your personal repositories</a:t>
            </a:r>
          </a:p>
          <a:p>
            <a:r>
              <a:rPr lang="en-US" dirty="0"/>
              <a:t>Start a new project in </a:t>
            </a:r>
            <a:r>
              <a:rPr lang="en-US" dirty="0" err="1"/>
              <a:t>Rstudio</a:t>
            </a:r>
            <a:r>
              <a:rPr lang="en-US" dirty="0"/>
              <a:t>, pointing towards your forked repository</a:t>
            </a:r>
          </a:p>
        </p:txBody>
      </p:sp>
    </p:spTree>
    <p:extLst>
      <p:ext uri="{BB962C8B-B14F-4D97-AF65-F5344CB8AC3E}">
        <p14:creationId xmlns:p14="http://schemas.microsoft.com/office/powerpoint/2010/main" val="1453594241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0E2841"/>
      </a:dk2>
      <a:lt2>
        <a:srgbClr val="E8E8E8"/>
      </a:lt2>
      <a:accent1>
        <a:srgbClr val="156082"/>
      </a:accent1>
      <a:accent2>
        <a:srgbClr val="E97132"/>
      </a:accent2>
      <a:accent3>
        <a:srgbClr val="196B24"/>
      </a:accent3>
      <a:accent4>
        <a:srgbClr val="0F9ED5"/>
      </a:accent4>
      <a:accent5>
        <a:srgbClr val="A02B93"/>
      </a:accent5>
      <a:accent6>
        <a:srgbClr val="4EA72E"/>
      </a:accent6>
      <a:hlink>
        <a:srgbClr val="467886"/>
      </a:hlink>
      <a:folHlink>
        <a:srgbClr val="96607D"/>
      </a:folHlink>
    </a:clrScheme>
    <a:fontScheme name="Office">
      <a:majorFont>
        <a:latin typeface="Aptos Display" panose="0211000402020202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Aptos" panose="0211000402020202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  <a:ln w="2540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  <a:extLst>
    <a:ext uri="{05A4C25C-085E-4340-85A3-A5531E510DB2}">
      <thm15:themeFamily xmlns:thm15="http://schemas.microsoft.com/office/thememl/2012/main" name="Office Theme" id="{2E142A2C-CD16-42D6-873A-C26D2A0506FA}" vid="{1BDDFF52-6CD6-40A5-AB3C-68EB2F1E4D0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323</TotalTime>
  <Words>800</Words>
  <Application>Microsoft Macintosh PowerPoint</Application>
  <PresentationFormat>Widescreen</PresentationFormat>
  <Paragraphs>102</Paragraphs>
  <Slides>21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6" baseType="lpstr">
      <vt:lpstr>Aptos</vt:lpstr>
      <vt:lpstr>Aptos Display</vt:lpstr>
      <vt:lpstr>Arial</vt:lpstr>
      <vt:lpstr>Courier New</vt:lpstr>
      <vt:lpstr>Office Theme</vt:lpstr>
      <vt:lpstr>HPC Analyses with  Code Versioning</vt:lpstr>
      <vt:lpstr>Goals</vt:lpstr>
      <vt:lpstr>Three main technologies</vt:lpstr>
      <vt:lpstr>git is a way to store and version control your code</vt:lpstr>
      <vt:lpstr>Commonly used git commands</vt:lpstr>
      <vt:lpstr>More advanced git commands</vt:lpstr>
      <vt:lpstr>Github is online storage to store and share code using git</vt:lpstr>
      <vt:lpstr>git / Github integrates well with RStudio</vt:lpstr>
      <vt:lpstr>Tutorial Part 1</vt:lpstr>
      <vt:lpstr>Create a Github account</vt:lpstr>
      <vt:lpstr>Login and fork the tutorial Github repo</vt:lpstr>
      <vt:lpstr>Create the fork in your personal space</vt:lpstr>
      <vt:lpstr>A forked version now exists in your personal repos</vt:lpstr>
      <vt:lpstr>Creating an SSH key</vt:lpstr>
      <vt:lpstr>Adding the SSH key to Github</vt:lpstr>
      <vt:lpstr>Adding the SSH key to Github</vt:lpstr>
      <vt:lpstr>Adding the SSH key to Github</vt:lpstr>
      <vt:lpstr>Create a new project in Rstudio</vt:lpstr>
      <vt:lpstr>Clone the repo</vt:lpstr>
      <vt:lpstr>Create a new project in Rstudio</vt:lpstr>
      <vt:lpstr>Create a new project in Rstudio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>Lawson, Mark J (mjl3p)</dc:creator>
  <cp:lastModifiedBy>Lawson, Mark J (mjl3p)</cp:lastModifiedBy>
  <cp:revision>7</cp:revision>
  <dcterms:created xsi:type="dcterms:W3CDTF">2025-12-08T15:38:47Z</dcterms:created>
  <dcterms:modified xsi:type="dcterms:W3CDTF">2025-12-08T21:02:40Z</dcterms:modified>
</cp:coreProperties>
</file>